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26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7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2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1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1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7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1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6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6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5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2D6424-DA18-4B6B-B45C-870670416D2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24F82F5-763C-45BA-8E71-2E2109039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4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Engineering Ethics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Lecture 2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2934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Surrogate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sz="3200" dirty="0"/>
              <a:t>	Surrogate cheating occurs when someone else either does your homework, takes an exam for you, or writes your paper.</a:t>
            </a:r>
          </a:p>
          <a:p>
            <a:pPr>
              <a:buNone/>
            </a:pPr>
            <a:endParaRPr lang="en-US" altLang="en-US" sz="3200" dirty="0"/>
          </a:p>
          <a:p>
            <a:pPr>
              <a:buNone/>
            </a:pPr>
            <a:r>
              <a:rPr lang="en-US" altLang="en-US" sz="3200" dirty="0"/>
              <a:t>	Doing someone’s work for them is a kind of cheating. </a:t>
            </a:r>
          </a:p>
        </p:txBody>
      </p:sp>
    </p:spTree>
    <p:extLst>
      <p:ext uri="{BB962C8B-B14F-4D97-AF65-F5344CB8AC3E}">
        <p14:creationId xmlns:p14="http://schemas.microsoft.com/office/powerpoint/2010/main" val="225463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Cheating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sz="3200" dirty="0"/>
              <a:t>	Cheating undermines the work of fellow students who are honest. </a:t>
            </a:r>
          </a:p>
          <a:p>
            <a:pPr>
              <a:buNone/>
            </a:pPr>
            <a:endParaRPr lang="en-US" altLang="en-US" sz="2400" dirty="0"/>
          </a:p>
          <a:p>
            <a:pPr>
              <a:buNone/>
            </a:pPr>
            <a:r>
              <a:rPr lang="en-US" altLang="en-US" sz="2400" dirty="0"/>
              <a:t>	When you cheat, all the other students who didn’t cheat are penalized. They end up getting lower grades. Because of lower grades they lose out on scholarships and recommendations. </a:t>
            </a:r>
          </a:p>
        </p:txBody>
      </p:sp>
    </p:spTree>
    <p:extLst>
      <p:ext uri="{BB962C8B-B14F-4D97-AF65-F5344CB8AC3E}">
        <p14:creationId xmlns:p14="http://schemas.microsoft.com/office/powerpoint/2010/main" val="708816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Cheating Wrong? </a:t>
            </a:r>
            <a:r>
              <a:rPr lang="en-US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sz="3200" dirty="0"/>
              <a:t>	Cheating undermines the credibility of the university and the degrees it awards. </a:t>
            </a:r>
          </a:p>
          <a:p>
            <a:pPr>
              <a:buNone/>
            </a:pPr>
            <a:endParaRPr lang="en-US" altLang="en-US" sz="3200" dirty="0"/>
          </a:p>
          <a:p>
            <a:pPr>
              <a:buNone/>
            </a:pPr>
            <a:r>
              <a:rPr lang="en-US" altLang="en-US" dirty="0"/>
              <a:t>	</a:t>
            </a:r>
            <a:r>
              <a:rPr lang="en-US" altLang="en-US" sz="2400" dirty="0"/>
              <a:t>If too many people cheat at a university, then the degrees awarded by this university won’t certify that its students are competent. So, by cheating you not only hurt yourself, you also hurt others. </a:t>
            </a:r>
          </a:p>
        </p:txBody>
      </p:sp>
    </p:spTree>
    <p:extLst>
      <p:ext uri="{BB962C8B-B14F-4D97-AF65-F5344CB8AC3E}">
        <p14:creationId xmlns:p14="http://schemas.microsoft.com/office/powerpoint/2010/main" val="3491800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Cheating vs. Teamwork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Working on a team for an assigned project is </a:t>
            </a:r>
            <a:r>
              <a:rPr lang="en-US" altLang="en-US" sz="2400" i="1" dirty="0"/>
              <a:t>not </a:t>
            </a:r>
            <a:r>
              <a:rPr lang="en-US" altLang="en-US" sz="2400" dirty="0"/>
              <a:t>cheating.</a:t>
            </a:r>
          </a:p>
          <a:p>
            <a:r>
              <a:rPr lang="en-US" altLang="en-US" sz="2400" dirty="0"/>
              <a:t>However, failing to do due assigned task on a team project is a form of cheating. It is called </a:t>
            </a:r>
            <a:r>
              <a:rPr lang="en-US" altLang="en-US" sz="2400" i="1" dirty="0"/>
              <a:t>free-riding</a:t>
            </a:r>
            <a:r>
              <a:rPr lang="en-US" altLang="en-US" sz="2400" dirty="0"/>
              <a:t>, which is benefiting from the work of others without doing any work of your own.</a:t>
            </a:r>
          </a:p>
          <a:p>
            <a:r>
              <a:rPr lang="en-US" altLang="en-US" sz="2400" dirty="0"/>
              <a:t>Teamwork is important in engineering, but free-riding is wrong, since if everyone did it nothing would get done. </a:t>
            </a:r>
          </a:p>
        </p:txBody>
      </p:sp>
    </p:spTree>
    <p:extLst>
      <p:ext uri="{BB962C8B-B14F-4D97-AF65-F5344CB8AC3E}">
        <p14:creationId xmlns:p14="http://schemas.microsoft.com/office/powerpoint/2010/main" val="115037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The university </a:t>
            </a:r>
            <a:r>
              <a:rPr lang="en-US" sz="2400" dirty="0">
                <a:solidFill>
                  <a:srgbClr val="FF0000"/>
                </a:solidFill>
              </a:rPr>
              <a:t>Academic Integrity Policy </a:t>
            </a:r>
            <a:r>
              <a:rPr lang="en-US" sz="2400" dirty="0"/>
              <a:t>requires that each student:</a:t>
            </a:r>
            <a:endParaRPr lang="en-US" sz="2400" i="1" dirty="0"/>
          </a:p>
          <a:p>
            <a:pPr lvl="1" indent="-411163">
              <a:buFont typeface="Wingdings 2" pitchFamily="-107" charset="2"/>
              <a:buNone/>
              <a:defRPr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1.  Know the rules that preserve academic integrity and always abide by them. This includes learning and abiding by rules associated with specific classes, exams and course assignments.</a:t>
            </a:r>
            <a:endParaRPr lang="en-US" sz="24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1" indent="-411163">
              <a:buFont typeface="Wingdings 2" pitchFamily="-107" charset="2"/>
              <a:buNone/>
              <a:defRPr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2.  Know the consequences of violating the Academic Integrity Policy.</a:t>
            </a:r>
            <a:endParaRPr lang="en-US" sz="24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1" indent="-411163">
              <a:buFont typeface="Wingdings 2" pitchFamily="-107" charset="2"/>
              <a:buNone/>
              <a:defRPr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3.  Know the appeal rights, and the procedures to be followed in the event of an appeal.</a:t>
            </a:r>
            <a:endParaRPr lang="en-US" sz="24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1" indent="-411163">
              <a:buFont typeface="Wingdings 2" pitchFamily="-107" charset="2"/>
              <a:buNone/>
              <a:defRPr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4.  Foster academic integrity among peers.</a:t>
            </a:r>
            <a:endParaRPr lang="en-US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00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44463" cy="4601183"/>
          </a:xfrm>
        </p:spPr>
        <p:txBody>
          <a:bodyPr/>
          <a:lstStyle/>
          <a:p>
            <a:r>
              <a:rPr lang="en-US" dirty="0"/>
              <a:t>Students Code of Ethics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en-US" sz="2400" dirty="0"/>
              <a:t>Many components go into being a good engineering student. 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en-US" sz="2400" dirty="0"/>
              <a:t>One of the most important, as reflected by the codes of ethics for engineers, is to be </a:t>
            </a:r>
            <a:r>
              <a:rPr lang="en-US" sz="2400" b="1" i="1" dirty="0"/>
              <a:t>expert</a:t>
            </a:r>
            <a:r>
              <a:rPr lang="en-US" sz="2400" dirty="0"/>
              <a:t> in your field of engineering.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en-US" sz="2400" dirty="0"/>
              <a:t>To be expert, it is </a:t>
            </a:r>
            <a:r>
              <a:rPr lang="en-US" sz="2400" i="1" dirty="0"/>
              <a:t>necessary</a:t>
            </a:r>
            <a:r>
              <a:rPr lang="en-US" sz="2400" dirty="0"/>
              <a:t> that one knows what they claim to know. 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en-US" sz="2400" dirty="0"/>
              <a:t>Proving to others that you know what you are supposed to know requires certification through a degree. </a:t>
            </a:r>
          </a:p>
        </p:txBody>
      </p:sp>
    </p:spTree>
    <p:extLst>
      <p:ext uri="{BB962C8B-B14F-4D97-AF65-F5344CB8AC3E}">
        <p14:creationId xmlns:p14="http://schemas.microsoft.com/office/powerpoint/2010/main" val="360985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students 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70% of American high school seniors admit to cheating on at least one test </a:t>
            </a:r>
          </a:p>
          <a:p>
            <a:r>
              <a:rPr lang="en-US" altLang="en-US" sz="2400" dirty="0"/>
              <a:t>95% of the students who said they cheated were never caught. </a:t>
            </a:r>
          </a:p>
          <a:p>
            <a:r>
              <a:rPr lang="en-US" altLang="en-US" sz="2400" dirty="0"/>
              <a:t>An average of 75% of college students report cheating sometime during their college career</a:t>
            </a:r>
          </a:p>
        </p:txBody>
      </p:sp>
    </p:spTree>
    <p:extLst>
      <p:ext uri="{BB962C8B-B14F-4D97-AF65-F5344CB8AC3E}">
        <p14:creationId xmlns:p14="http://schemas.microsoft.com/office/powerpoint/2010/main" val="317373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Dishonesty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en-US" sz="3200" dirty="0"/>
              <a:t>Cheating </a:t>
            </a:r>
            <a:r>
              <a:rPr lang="en-US" sz="2400" dirty="0"/>
              <a:t>is the act of obtaining or attempting to obtain credit for academic work by any dishonest or deceptive means.</a:t>
            </a:r>
          </a:p>
          <a:p>
            <a:pPr marL="274320" indent="-274320">
              <a:buNone/>
              <a:defRPr/>
            </a:pPr>
            <a:endParaRPr lang="en-US" sz="2400" dirty="0"/>
          </a:p>
          <a:p>
            <a:pPr marL="274320" indent="-274320" algn="ctr">
              <a:buNone/>
              <a:defRPr/>
            </a:pPr>
            <a:r>
              <a:rPr lang="en-US" sz="2400" dirty="0"/>
              <a:t>	There are 5 basic types of cheating</a:t>
            </a:r>
          </a:p>
        </p:txBody>
      </p:sp>
    </p:spTree>
    <p:extLst>
      <p:ext uri="{BB962C8B-B14F-4D97-AF65-F5344CB8AC3E}">
        <p14:creationId xmlns:p14="http://schemas.microsoft.com/office/powerpoint/2010/main" val="268083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sz="3200" dirty="0"/>
              <a:t>   One obvious type of cheating that we all recognize is copying someone’s work on a homework assignment, exam, or paper. </a:t>
            </a:r>
          </a:p>
          <a:p>
            <a:pPr>
              <a:buNone/>
            </a:pPr>
            <a:r>
              <a:rPr lang="en-US" altLang="en-US" sz="3200" dirty="0"/>
              <a:t>	</a:t>
            </a:r>
          </a:p>
          <a:p>
            <a:pPr>
              <a:buNone/>
            </a:pPr>
            <a:r>
              <a:rPr lang="en-US" altLang="en-US" sz="3200" dirty="0"/>
              <a:t>   Submitting someone’s work as your own is a kind of cheating. </a:t>
            </a:r>
          </a:p>
        </p:txBody>
      </p:sp>
    </p:spTree>
    <p:extLst>
      <p:ext uri="{BB962C8B-B14F-4D97-AF65-F5344CB8AC3E}">
        <p14:creationId xmlns:p14="http://schemas.microsoft.com/office/powerpoint/2010/main" val="1776817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Submissions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sz="3200" dirty="0"/>
              <a:t>	Submitting your own work from one class to another class or submitting one piece of work to two distinct classes is a kind of cheating.</a:t>
            </a:r>
          </a:p>
          <a:p>
            <a:pPr>
              <a:buNone/>
            </a:pPr>
            <a:endParaRPr lang="en-US" altLang="en-US" sz="3200" dirty="0"/>
          </a:p>
          <a:p>
            <a:pPr>
              <a:buNone/>
            </a:pPr>
            <a:r>
              <a:rPr lang="en-US" altLang="en-US" sz="3200" dirty="0"/>
              <a:t>	A paper for one class is not a paper for another class. </a:t>
            </a:r>
          </a:p>
        </p:txBody>
      </p:sp>
    </p:spTree>
    <p:extLst>
      <p:ext uri="{BB962C8B-B14F-4D97-AF65-F5344CB8AC3E}">
        <p14:creationId xmlns:p14="http://schemas.microsoft.com/office/powerpoint/2010/main" val="19499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Unauthorized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en-US" sz="3200" dirty="0"/>
              <a:t>	Using sources that one is not allowed to use as deemed by the instructor or the university as a whole is a kind of cheating, such as solution manuals. </a:t>
            </a:r>
          </a:p>
          <a:p>
            <a:pPr marL="274320" indent="-274320">
              <a:buNone/>
              <a:defRPr/>
            </a:pPr>
            <a:endParaRPr lang="en-US" sz="3200" dirty="0"/>
          </a:p>
          <a:p>
            <a:pPr marL="274320" indent="-274320">
              <a:buNone/>
              <a:defRPr/>
            </a:pPr>
            <a:r>
              <a:rPr lang="en-US" sz="3200" dirty="0"/>
              <a:t>	Also a text message from your friend with the answer to a question on the exam is a form of cheating. </a:t>
            </a:r>
          </a:p>
        </p:txBody>
      </p:sp>
    </p:spTree>
    <p:extLst>
      <p:ext uri="{BB962C8B-B14F-4D97-AF65-F5344CB8AC3E}">
        <p14:creationId xmlns:p14="http://schemas.microsoft.com/office/powerpoint/2010/main" val="27150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Altering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sz="3200" dirty="0"/>
              <a:t>	Altering your grade in any way is a form of cheating. </a:t>
            </a:r>
          </a:p>
          <a:p>
            <a:pPr>
              <a:buNone/>
            </a:pPr>
            <a:endParaRPr lang="en-US" altLang="en-US" sz="3200" dirty="0"/>
          </a:p>
          <a:p>
            <a:pPr>
              <a:buNone/>
            </a:pPr>
            <a:r>
              <a:rPr lang="en-US" altLang="en-US" sz="3200" dirty="0"/>
              <a:t>	If you are given a C on your homework, paper, or exam and then you change your grade to a B+, you have cheated. </a:t>
            </a:r>
          </a:p>
        </p:txBody>
      </p:sp>
    </p:spTree>
    <p:extLst>
      <p:ext uri="{BB962C8B-B14F-4D97-AF65-F5344CB8AC3E}">
        <p14:creationId xmlns:p14="http://schemas.microsoft.com/office/powerpoint/2010/main" val="374655882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1297</TotalTime>
  <Words>652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Corbel</vt:lpstr>
      <vt:lpstr>Wingdings</vt:lpstr>
      <vt:lpstr>Wingdings 2</vt:lpstr>
      <vt:lpstr>Frame</vt:lpstr>
      <vt:lpstr>Engineering Ethics</vt:lpstr>
      <vt:lpstr>Students Code of Ethics</vt:lpstr>
      <vt:lpstr>Students Code of Ethics (cont.)</vt:lpstr>
      <vt:lpstr>What students Say</vt:lpstr>
      <vt:lpstr>Academic Dishonesty</vt:lpstr>
      <vt:lpstr>Copying</vt:lpstr>
      <vt:lpstr>Multiple Submissions</vt:lpstr>
      <vt:lpstr>Unauthorized Sources</vt:lpstr>
      <vt:lpstr>Altering Grades</vt:lpstr>
      <vt:lpstr>Surrogate</vt:lpstr>
      <vt:lpstr>Why is Cheating Wrong?</vt:lpstr>
      <vt:lpstr>Why is Cheating Wrong? (cont.)</vt:lpstr>
      <vt:lpstr>Cheating vs. Teamwork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Eithics</dc:title>
  <dc:creator>Sara Assad</dc:creator>
  <cp:lastModifiedBy>Rania Ramadan</cp:lastModifiedBy>
  <cp:revision>43</cp:revision>
  <dcterms:created xsi:type="dcterms:W3CDTF">2017-08-28T10:38:13Z</dcterms:created>
  <dcterms:modified xsi:type="dcterms:W3CDTF">2020-11-09T20:03:51Z</dcterms:modified>
</cp:coreProperties>
</file>